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40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82E98EF-9A19-4CD6-976F-6F31E5A707E9}" type="datetimeFigureOut">
              <a:rPr lang="en-US" smtClean="0"/>
              <a:t>12/29/2018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4561BDE-536C-4CA6-83C2-4E2A302668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F82E98EF-9A19-4CD6-976F-6F31E5A707E9}" type="datetimeFigureOut">
              <a:rPr lang="en-US" smtClean="0"/>
              <a:t>12/29/2018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82E98EF-9A19-4CD6-976F-6F31E5A707E9}" type="datetimeFigureOut">
              <a:rPr lang="en-US" smtClean="0"/>
              <a:t>12/29/2018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E98EF-9A19-4CD6-976F-6F31E5A707E9}" type="datetimeFigureOut">
              <a:rPr lang="en-US" smtClean="0"/>
              <a:t>12/29/2018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4561BDE-536C-4CA6-83C2-4E2A3026689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2E98EF-9A19-4CD6-976F-6F31E5A707E9}" type="datetimeFigureOut">
              <a:rPr lang="en-US" smtClean="0"/>
              <a:t>12/29/2018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561BDE-536C-4CA6-83C2-4E2A3026689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rtl="1"/>
            <a:r>
              <a:rPr lang="ar-SA" dirty="0">
                <a:effectLst/>
              </a:rPr>
              <a:t>وراثة </a:t>
            </a:r>
            <a:r>
              <a:rPr lang="ar-SA" dirty="0" smtClean="0">
                <a:effectLst/>
              </a:rPr>
              <a:t>عملي</a:t>
            </a:r>
            <a:r>
              <a:rPr lang="ar-IQ" dirty="0" smtClean="0">
                <a:effectLst/>
              </a:rPr>
              <a:t/>
            </a:r>
            <a:br>
              <a:rPr lang="ar-IQ" dirty="0" smtClean="0">
                <a:effectLst/>
              </a:rPr>
            </a:br>
            <a:r>
              <a:rPr lang="ar-IQ" sz="4000" b="1" dirty="0" smtClean="0">
                <a:solidFill>
                  <a:prstClr val="black"/>
                </a:solidFill>
              </a:rPr>
              <a:t>المرحلة الثالثة/ وقاية نبات</a:t>
            </a:r>
            <a:endParaRPr lang="en-US" dirty="0"/>
          </a:p>
        </p:txBody>
      </p:sp>
      <p:sp>
        <p:nvSpPr>
          <p:cNvPr id="3" name="عنوان فرعي 2"/>
          <p:cNvSpPr>
            <a:spLocks noGrp="1"/>
          </p:cNvSpPr>
          <p:nvPr>
            <p:ph type="subTitle" idx="1"/>
          </p:nvPr>
        </p:nvSpPr>
        <p:spPr>
          <a:xfrm>
            <a:off x="533400" y="3228536"/>
            <a:ext cx="8287072" cy="3629464"/>
          </a:xfrm>
        </p:spPr>
        <p:txBody>
          <a:bodyPr>
            <a:normAutofit/>
          </a:bodyPr>
          <a:lstStyle/>
          <a:p>
            <a:pPr algn="ctr"/>
            <a:endParaRPr lang="ar-IQ" sz="4000" b="1" dirty="0" smtClean="0">
              <a:solidFill>
                <a:prstClr val="black"/>
              </a:solidFill>
              <a:ea typeface="+mj-ea"/>
              <a:cs typeface="Times New Roman"/>
            </a:endParaRPr>
          </a:p>
          <a:p>
            <a:pPr algn="ctr"/>
            <a:r>
              <a:rPr lang="ar-IQ" sz="5800" dirty="0" err="1" smtClean="0"/>
              <a:t>السايتوبلازم</a:t>
            </a:r>
            <a:endParaRPr lang="ar-IQ" sz="5800" b="1" dirty="0">
              <a:solidFill>
                <a:prstClr val="black"/>
              </a:solidFill>
              <a:ea typeface="+mj-ea"/>
              <a:cs typeface="Times New Roman"/>
            </a:endParaRPr>
          </a:p>
          <a:p>
            <a:pPr algn="ctr"/>
            <a:r>
              <a:rPr lang="ar-IQ" sz="4000" b="1" dirty="0" smtClean="0">
                <a:solidFill>
                  <a:prstClr val="black"/>
                </a:solidFill>
                <a:ea typeface="+mj-ea"/>
                <a:cs typeface="Times New Roman"/>
              </a:rPr>
              <a:t>د</a:t>
            </a:r>
            <a:r>
              <a:rPr lang="ar-IQ" sz="4000" b="1" dirty="0">
                <a:solidFill>
                  <a:prstClr val="black"/>
                </a:solidFill>
                <a:ea typeface="+mj-ea"/>
                <a:cs typeface="Times New Roman"/>
              </a:rPr>
              <a:t>.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dirty="0" err="1"/>
              <a:t>السايتوبلازم</a:t>
            </a:r>
            <a:r>
              <a:rPr lang="ar-SA" dirty="0"/>
              <a:t>:</a:t>
            </a:r>
            <a:endParaRPr lang="en-US" dirty="0"/>
          </a:p>
        </p:txBody>
      </p:sp>
      <p:sp>
        <p:nvSpPr>
          <p:cNvPr id="3" name="عنصر نائب للمحتوى 2"/>
          <p:cNvSpPr>
            <a:spLocks noGrp="1"/>
          </p:cNvSpPr>
          <p:nvPr>
            <p:ph idx="1"/>
          </p:nvPr>
        </p:nvSpPr>
        <p:spPr/>
        <p:txBody>
          <a:bodyPr/>
          <a:lstStyle/>
          <a:p>
            <a:pPr algn="r" rtl="1"/>
            <a:r>
              <a:rPr lang="ar-SA" dirty="0"/>
              <a:t>أحدِ المُكوّنات الرئيسيّة في الخليّة الحيّة، وهو مادّة هُلاميّة شبهِ شفّافة. يتكوّن أساساً من الماء (ما يُقارب من ثُلثيّ حجمِه)، وما يذوبُ فيه من أملاحٍ وموادٍ بروتينيةٍ ونشويّةٍ وسُكريّةٍ وإنزيماتٍ، يحتوي على تراكيب أربع عشرة </a:t>
            </a:r>
            <a:r>
              <a:rPr lang="ar-SA" dirty="0" err="1"/>
              <a:t>عضِيّة</a:t>
            </a:r>
            <a:r>
              <a:rPr lang="ar-SA" dirty="0"/>
              <a:t> وهي الشّبكة </a:t>
            </a:r>
            <a:r>
              <a:rPr lang="ar-SA" dirty="0" err="1"/>
              <a:t>الأندوبلازميّة</a:t>
            </a:r>
            <a:r>
              <a:rPr lang="ar-SA" dirty="0"/>
              <a:t> </a:t>
            </a:r>
            <a:r>
              <a:rPr lang="ar-SA" dirty="0" err="1"/>
              <a:t>والرّايبوسومات</a:t>
            </a:r>
            <a:r>
              <a:rPr lang="ar-SA" dirty="0"/>
              <a:t> وجهاز كولجي والأجسام الحالّة </a:t>
            </a:r>
            <a:r>
              <a:rPr lang="ar-SA" dirty="0" err="1"/>
              <a:t>والميتوكندريا</a:t>
            </a:r>
            <a:r>
              <a:rPr lang="ar-SA" dirty="0"/>
              <a:t> </a:t>
            </a:r>
            <a:r>
              <a:rPr lang="ar-SA" dirty="0" err="1"/>
              <a:t>والبلاستيدات</a:t>
            </a:r>
            <a:r>
              <a:rPr lang="ar-SA" dirty="0"/>
              <a:t> والجسم المركزي والفجوات والهيكل الخلويّ والجدار الخلويّ والغلاف الخلوي والأهداب والأسواط. </a:t>
            </a:r>
            <a:endParaRPr lang="en-US" dirty="0"/>
          </a:p>
          <a:p>
            <a:pPr algn="r" rtl="1"/>
            <a:endParaRPr lang="en-US" dirty="0"/>
          </a:p>
        </p:txBody>
      </p:sp>
    </p:spTree>
    <p:extLst>
      <p:ext uri="{BB962C8B-B14F-4D97-AF65-F5344CB8AC3E}">
        <p14:creationId xmlns:p14="http://schemas.microsoft.com/office/powerpoint/2010/main" val="981989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dirty="0"/>
              <a:t>تختلف الخلية النباتية عن الخلية الحيوانية بما </a:t>
            </a:r>
            <a:r>
              <a:rPr lang="ar-SA" dirty="0" err="1"/>
              <a:t>ياتي</a:t>
            </a:r>
            <a:r>
              <a:rPr lang="ar-SA" dirty="0"/>
              <a:t>:</a:t>
            </a:r>
            <a:endParaRPr lang="en-US" dirty="0"/>
          </a:p>
        </p:txBody>
      </p:sp>
      <p:sp>
        <p:nvSpPr>
          <p:cNvPr id="3" name="عنصر نائب للمحتوى 2"/>
          <p:cNvSpPr>
            <a:spLocks noGrp="1"/>
          </p:cNvSpPr>
          <p:nvPr>
            <p:ph idx="1"/>
          </p:nvPr>
        </p:nvSpPr>
        <p:spPr/>
        <p:txBody>
          <a:bodyPr/>
          <a:lstStyle/>
          <a:p>
            <a:pPr lvl="0" rtl="1"/>
            <a:r>
              <a:rPr lang="ar-SA" dirty="0"/>
              <a:t>تحوي الخلية النباتية على جدار خلوي بعكس الخلية الحيوانية </a:t>
            </a:r>
            <a:endParaRPr lang="en-US" dirty="0"/>
          </a:p>
          <a:p>
            <a:pPr lvl="0" rtl="1"/>
            <a:r>
              <a:rPr lang="ar-SA" dirty="0"/>
              <a:t>تمتلك الخلية النباتية </a:t>
            </a:r>
            <a:r>
              <a:rPr lang="ar-SA" dirty="0" err="1"/>
              <a:t>الكلوبوبلاست</a:t>
            </a:r>
            <a:r>
              <a:rPr lang="ar-SA" dirty="0"/>
              <a:t> وهي تقوم بعملية البناء الضوئي</a:t>
            </a:r>
            <a:endParaRPr lang="en-US" dirty="0"/>
          </a:p>
          <a:p>
            <a:pPr lvl="0" rtl="1"/>
            <a:r>
              <a:rPr lang="ar-SA" dirty="0"/>
              <a:t>تمتلك الخلية النباتية فجوة واحدة او اكثر وتكون كبيرة نسبيا بينما الخلية الحيوانية تمتلك فجوات صغيرة ان لم تكن معدومة</a:t>
            </a:r>
            <a:endParaRPr lang="en-US" dirty="0"/>
          </a:p>
          <a:p>
            <a:pPr algn="r" rtl="1"/>
            <a:endParaRPr lang="en-US" dirty="0"/>
          </a:p>
        </p:txBody>
      </p:sp>
    </p:spTree>
    <p:extLst>
      <p:ext uri="{BB962C8B-B14F-4D97-AF65-F5344CB8AC3E}">
        <p14:creationId xmlns:p14="http://schemas.microsoft.com/office/powerpoint/2010/main" val="370114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rtl="1"/>
            <a:r>
              <a:rPr lang="ar-IQ" dirty="0"/>
              <a:t>تمتاز الخلية النباتية بقدرتها على التجدد وتكوين نبات جديد اذا ما توفرت الظروف الملائمة من مغذيات وهرمونات نباتية</a:t>
            </a:r>
            <a:endParaRPr lang="en-US" dirty="0"/>
          </a:p>
          <a:p>
            <a:pPr lvl="0" rtl="1"/>
            <a:r>
              <a:rPr lang="ar-IQ" dirty="0"/>
              <a:t>الخلية النباتية بصورة عامة تمتلك على الاكثر الشكل المستطيل بسبب الجدار الخلوي الذي يكون اكثر صلابة بينما الخلية الحيوانية تمتلك شكل غير منتظم بسبب عدم احتوائها على جدار خلوي.</a:t>
            </a:r>
            <a:endParaRPr lang="en-US" dirty="0"/>
          </a:p>
        </p:txBody>
      </p:sp>
    </p:spTree>
    <p:extLst>
      <p:ext uri="{BB962C8B-B14F-4D97-AF65-F5344CB8AC3E}">
        <p14:creationId xmlns:p14="http://schemas.microsoft.com/office/powerpoint/2010/main" val="166150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0"/>
            <a:ext cx="7537426" cy="647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406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img" descr="https://image.slidesharecdn.com/random-121209105348-phpapp01/95/-9-638.jpg?cb=141250755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48763" y="1935163"/>
            <a:ext cx="5846473" cy="4389437"/>
          </a:xfrm>
          <a:prstGeom prst="rect">
            <a:avLst/>
          </a:prstGeom>
          <a:noFill/>
          <a:ln>
            <a:noFill/>
          </a:ln>
        </p:spPr>
      </p:pic>
    </p:spTree>
    <p:extLst>
      <p:ext uri="{BB962C8B-B14F-4D97-AF65-F5344CB8AC3E}">
        <p14:creationId xmlns:p14="http://schemas.microsoft.com/office/powerpoint/2010/main" val="764765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4" name="img" descr="http://image2.slideserve.com/4225915/slide6-n.jpg"/>
          <p:cNvPicPr/>
          <p:nvPr/>
        </p:nvPicPr>
        <p:blipFill>
          <a:blip r:embed="rId2">
            <a:extLst>
              <a:ext uri="{28A0092B-C50C-407E-A947-70E740481C1C}">
                <a14:useLocalDpi xmlns:a14="http://schemas.microsoft.com/office/drawing/2010/main" val="0"/>
              </a:ext>
            </a:extLst>
          </a:blip>
          <a:srcRect/>
          <a:stretch>
            <a:fillRect/>
          </a:stretch>
        </p:blipFill>
        <p:spPr bwMode="auto">
          <a:xfrm>
            <a:off x="251521" y="548680"/>
            <a:ext cx="8568952" cy="6309320"/>
          </a:xfrm>
          <a:prstGeom prst="rect">
            <a:avLst/>
          </a:prstGeom>
          <a:noFill/>
          <a:ln>
            <a:noFill/>
          </a:ln>
        </p:spPr>
      </p:pic>
    </p:spTree>
    <p:extLst>
      <p:ext uri="{BB962C8B-B14F-4D97-AF65-F5344CB8AC3E}">
        <p14:creationId xmlns:p14="http://schemas.microsoft.com/office/powerpoint/2010/main" val="2337688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IQ" dirty="0"/>
              <a:t>الخلية: هي الوحدة الاساسية لبناء جسم الكائن الحي ولها اهمية لارتباطها بعلم الوراثة حيث ان المعلومات الوراثية موجودة في الخلية، تختلف الخلايا في الحجم والشكل والوظيفة ولكنها تشترك في صفات معينة اذ تحتوي على النواة والتي تعد اكبر </a:t>
            </a:r>
            <a:r>
              <a:rPr lang="ar-IQ" dirty="0" err="1"/>
              <a:t>عضية</a:t>
            </a:r>
            <a:r>
              <a:rPr lang="ar-IQ" dirty="0"/>
              <a:t> داخل الخلية النباتية ولها اهمية في نقل الصفات الوراثية حيث ان اساس المادة الوراثية هي الاحماض النووية الموجودة في الكروموسومات</a:t>
            </a:r>
            <a:endParaRPr lang="en-US"/>
          </a:p>
          <a:p>
            <a:pPr algn="r" rtl="1"/>
            <a:endParaRPr lang="en-US"/>
          </a:p>
        </p:txBody>
      </p:sp>
    </p:spTree>
    <p:extLst>
      <p:ext uri="{BB962C8B-B14F-4D97-AF65-F5344CB8AC3E}">
        <p14:creationId xmlns:p14="http://schemas.microsoft.com/office/powerpoint/2010/main" val="16505210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104</TotalTime>
  <Words>229</Words>
  <Application>Microsoft Office PowerPoint</Application>
  <PresentationFormat>عرض على الشاشة (3:4)‏</PresentationFormat>
  <Paragraphs>13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تدفق</vt:lpstr>
      <vt:lpstr>وراثة عملي المرحلة الثالثة/ وقاية نبات</vt:lpstr>
      <vt:lpstr>السايتوبلازم:</vt:lpstr>
      <vt:lpstr>تختلف الخلية النباتية عن الخلية الحيوانية بما ياتي:</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20</cp:revision>
  <dcterms:created xsi:type="dcterms:W3CDTF">2018-12-28T09:16:32Z</dcterms:created>
  <dcterms:modified xsi:type="dcterms:W3CDTF">2018-12-29T09:10:35Z</dcterms:modified>
</cp:coreProperties>
</file>